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80" r:id="rId11"/>
    <p:sldId id="282" r:id="rId12"/>
    <p:sldId id="283" r:id="rId13"/>
    <p:sldId id="284" r:id="rId14"/>
    <p:sldId id="273" r:id="rId15"/>
    <p:sldId id="278" r:id="rId16"/>
    <p:sldId id="274" r:id="rId17"/>
    <p:sldId id="275" r:id="rId18"/>
    <p:sldId id="276" r:id="rId19"/>
    <p:sldId id="257" r:id="rId20"/>
    <p:sldId id="279" r:id="rId21"/>
    <p:sldId id="258" r:id="rId22"/>
    <p:sldId id="259" r:id="rId23"/>
    <p:sldId id="260" r:id="rId24"/>
    <p:sldId id="261" r:id="rId25"/>
    <p:sldId id="285" r:id="rId26"/>
    <p:sldId id="262" r:id="rId27"/>
    <p:sldId id="263" r:id="rId28"/>
    <p:sldId id="264" r:id="rId29"/>
    <p:sldId id="277" r:id="rId30"/>
    <p:sldId id="28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2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430655" y="431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EDA 과제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290320" y="2604770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dirty="0"/>
              <a:t>22026566</a:t>
            </a:r>
            <a:endParaRPr lang="ko-KR" altLang="en-US" dirty="0"/>
          </a:p>
          <a:p>
            <a:pPr marL="0" indent="0" latinLnBrk="0">
              <a:buFontTx/>
              <a:buNone/>
            </a:pPr>
            <a:r>
              <a:rPr lang="ko-KR" altLang="en-US" dirty="0"/>
              <a:t>진우석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CC94-B228-D362-250E-59937E06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B1C00F49-4B7F-06AA-2FA6-6F3720A403F2}"/>
              </a:ext>
            </a:extLst>
          </p:cNvPr>
          <p:cNvSpPr txBox="1">
            <a:spLocks/>
          </p:cNvSpPr>
          <p:nvPr/>
        </p:nvSpPr>
        <p:spPr>
          <a:xfrm>
            <a:off x="302895" y="104775"/>
            <a:ext cx="10810875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Master-Slave D-F/F</a:t>
            </a:r>
            <a:r>
              <a:rPr lang="ko-KR" sz="2000" dirty="0">
                <a:latin typeface="맑은 고딕" charset="0"/>
                <a:ea typeface="맑은 고딕" charset="0"/>
              </a:rPr>
              <a:t> 경로:/</a:t>
            </a:r>
            <a:r>
              <a:rPr lang="ko-KR" sz="2000" dirty="0" err="1">
                <a:latin typeface="맑은 고딕" charset="0"/>
                <a:ea typeface="맑은 고딕" charset="0"/>
              </a:rPr>
              <a:t>home</a:t>
            </a:r>
            <a:r>
              <a:rPr lang="ko-KR" sz="2000" dirty="0">
                <a:latin typeface="맑은 고딕" charset="0"/>
                <a:ea typeface="맑은 고딕" charset="0"/>
              </a:rPr>
              <a:t>/</a:t>
            </a:r>
            <a:r>
              <a:rPr lang="ko-KR" sz="2000" dirty="0" err="1">
                <a:latin typeface="맑은 고딕" charset="0"/>
                <a:ea typeface="맑은 고딕" charset="0"/>
              </a:rPr>
              <a:t>analoguser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42</a:t>
            </a:r>
            <a:r>
              <a:rPr lang="ko-KR" sz="2000" dirty="0">
                <a:latin typeface="맑은 고딕" charset="0"/>
                <a:ea typeface="맑은 고딕" charset="0"/>
              </a:rPr>
              <a:t>/EDA/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000" dirty="0" err="1">
                <a:latin typeface="맑은 고딕" charset="0"/>
                <a:ea typeface="맑은 고딕" charset="0"/>
              </a:rPr>
              <a:t>Library</a:t>
            </a:r>
            <a:r>
              <a:rPr lang="ko-KR" sz="2000" dirty="0">
                <a:latin typeface="맑은 고딕" charset="0"/>
                <a:ea typeface="맑은 고딕" charset="0"/>
              </a:rPr>
              <a:t>: 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Master-Slave D-F/F</a:t>
            </a:r>
            <a:r>
              <a:rPr lang="ko-KR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schematic</a:t>
            </a:r>
            <a:r>
              <a:rPr lang="ko-KR" sz="2000" dirty="0">
                <a:latin typeface="맑은 고딕" charset="0"/>
                <a:ea typeface="맑은 고딕" charset="0"/>
              </a:rPr>
              <a:t> : </a:t>
            </a:r>
            <a:r>
              <a:rPr lang="ko-KR" sz="2000" dirty="0" err="1">
                <a:latin typeface="맑은 고딕" charset="0"/>
                <a:ea typeface="맑은 고딕" charset="0"/>
              </a:rPr>
              <a:t>cell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D_FF</a:t>
            </a:r>
            <a:r>
              <a:rPr lang="ko-KR" sz="2000" dirty="0">
                <a:latin typeface="맑은 고딕" charset="0"/>
                <a:ea typeface="맑은 고딕" charset="0"/>
              </a:rPr>
              <a:t>, </a:t>
            </a:r>
            <a:r>
              <a:rPr lang="ko-KR" sz="2000" dirty="0" err="1">
                <a:latin typeface="맑은 고딕" charset="0"/>
                <a:ea typeface="맑은 고딕" charset="0"/>
              </a:rPr>
              <a:t>view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ko-KR" sz="2000" dirty="0" err="1">
                <a:latin typeface="맑은 고딕" charset="0"/>
                <a:ea typeface="맑은 고딕" charset="0"/>
              </a:rPr>
              <a:t>layout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6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600" dirty="0">
                <a:latin typeface="맑은 고딕" charset="0"/>
                <a:ea typeface="맑은 고딕" charset="0"/>
              </a:rPr>
              <a:t>     </a:t>
            </a:r>
            <a:endParaRPr lang="ko-KR" altLang="en-US" sz="3600" dirty="0">
              <a:latin typeface="맑은 고딕" charset="0"/>
              <a:ea typeface="맑은 고딕" charset="0"/>
            </a:endParaRPr>
          </a:p>
          <a:p>
            <a:pPr marL="0" indent="0" algn="l" latinLnBrk="0">
              <a:buFontTx/>
              <a:buNone/>
            </a:pPr>
            <a:r>
              <a:rPr sz="900" b="0" i="0" dirty="0">
                <a:solidFill>
                  <a:srgbClr val="666666"/>
                </a:solidFill>
                <a:latin typeface="malgun gothic" charset="0"/>
                <a:ea typeface="malgun gothic" charset="0"/>
              </a:rPr>
              <a:t>     </a:t>
            </a:r>
            <a:r>
              <a:rPr lang="ko-KR" sz="3600" dirty="0">
                <a:latin typeface="맑은 고딕" charset="0"/>
                <a:ea typeface="맑은 고딕" charset="0"/>
              </a:rPr>
              <a:t> </a:t>
            </a:r>
            <a:endParaRPr lang="ko-KR" altLang="en-US" sz="3600" dirty="0">
              <a:latin typeface="맑은 고딕" charset="0"/>
              <a:ea typeface="맑은 고딕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BC457-2048-43AD-AB29-D3EDA4D7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1685284"/>
            <a:ext cx="9091749" cy="4872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912FA8-D0AA-5894-5C43-2DCC79A1632E}"/>
              </a:ext>
            </a:extLst>
          </p:cNvPr>
          <p:cNvSpPr txBox="1"/>
          <p:nvPr/>
        </p:nvSpPr>
        <p:spPr>
          <a:xfrm>
            <a:off x="9570721" y="2699658"/>
            <a:ext cx="231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(</a:t>
            </a:r>
            <a:r>
              <a:rPr lang="ko-KR" altLang="en-US" dirty="0"/>
              <a:t>가로</a:t>
            </a:r>
            <a:r>
              <a:rPr lang="en-US" altLang="ko-KR" dirty="0"/>
              <a:t>X</a:t>
            </a:r>
            <a:r>
              <a:rPr lang="ko-KR" altLang="en-US" dirty="0"/>
              <a:t>높이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=(13.6X8.79)=119.54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43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5E96-1B1C-4023-C7D0-A970C5D79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6">
            <a:extLst>
              <a:ext uri="{FF2B5EF4-FFF2-40B4-BE49-F238E27FC236}">
                <a16:creationId xmlns:a16="http://schemas.microsoft.com/office/drawing/2014/main" id="{3D76821C-97C1-D0F8-E523-4E42BD2F055D}"/>
              </a:ext>
            </a:extLst>
          </p:cNvPr>
          <p:cNvSpPr txBox="1">
            <a:spLocks/>
          </p:cNvSpPr>
          <p:nvPr/>
        </p:nvSpPr>
        <p:spPr>
          <a:xfrm>
            <a:off x="367665" y="419735"/>
            <a:ext cx="50577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DRC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1DA129-CE65-1500-A374-93CD49EC0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23" y="1344589"/>
            <a:ext cx="9501051" cy="469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A40DC-476A-7452-2D62-5ED41E5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8">
            <a:extLst>
              <a:ext uri="{FF2B5EF4-FFF2-40B4-BE49-F238E27FC236}">
                <a16:creationId xmlns:a16="http://schemas.microsoft.com/office/drawing/2014/main" id="{BC4AE2DF-6672-9506-4E57-4ADF4EF547EE}"/>
              </a:ext>
            </a:extLst>
          </p:cNvPr>
          <p:cNvSpPr txBox="1">
            <a:spLocks/>
          </p:cNvSpPr>
          <p:nvPr/>
        </p:nvSpPr>
        <p:spPr>
          <a:xfrm>
            <a:off x="478155" y="53086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F1699-BAD2-43E5-C3AB-25553C66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98" y="1267353"/>
            <a:ext cx="10093234" cy="49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2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5C19E-E376-66FE-BBBC-109F9AD5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0">
            <a:extLst>
              <a:ext uri="{FF2B5EF4-FFF2-40B4-BE49-F238E27FC236}">
                <a16:creationId xmlns:a16="http://schemas.microsoft.com/office/drawing/2014/main" id="{1A725258-70F6-A542-FBBE-227578151CD7}"/>
              </a:ext>
            </a:extLst>
          </p:cNvPr>
          <p:cNvSpPr txBox="1">
            <a:spLocks/>
          </p:cNvSpPr>
          <p:nvPr/>
        </p:nvSpPr>
        <p:spPr>
          <a:xfrm>
            <a:off x="478155" y="53086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264F1-05AA-CD3A-A71A-F904F2B8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321124"/>
            <a:ext cx="9579429" cy="48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1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45"/>
          <p:cNvSpPr txBox="1">
            <a:spLocks/>
          </p:cNvSpPr>
          <p:nvPr/>
        </p:nvSpPr>
        <p:spPr>
          <a:xfrm>
            <a:off x="385445" y="139065"/>
            <a:ext cx="9730740" cy="9232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3-input NAND</a:t>
            </a:r>
            <a:r>
              <a:rPr lang="ko-KR" sz="2000" dirty="0">
                <a:latin typeface="맑은 고딕" charset="0"/>
                <a:ea typeface="맑은 고딕" charset="0"/>
              </a:rPr>
              <a:t> 경로:/</a:t>
            </a:r>
            <a:r>
              <a:rPr lang="ko-KR" sz="2000" dirty="0" err="1">
                <a:latin typeface="맑은 고딕" charset="0"/>
                <a:ea typeface="맑은 고딕" charset="0"/>
              </a:rPr>
              <a:t>home</a:t>
            </a:r>
            <a:r>
              <a:rPr lang="ko-KR" sz="2000" dirty="0">
                <a:latin typeface="맑은 고딕" charset="0"/>
                <a:ea typeface="맑은 고딕" charset="0"/>
              </a:rPr>
              <a:t>/</a:t>
            </a:r>
            <a:r>
              <a:rPr lang="ko-KR" sz="2000" dirty="0" err="1">
                <a:latin typeface="맑은 고딕" charset="0"/>
                <a:ea typeface="맑은 고딕" charset="0"/>
              </a:rPr>
              <a:t>analoguser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42</a:t>
            </a:r>
            <a:r>
              <a:rPr lang="ko-KR" sz="2000" dirty="0">
                <a:latin typeface="맑은 고딕" charset="0"/>
                <a:ea typeface="맑은 고딕" charset="0"/>
              </a:rPr>
              <a:t>/EDA/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000" dirty="0" err="1">
                <a:latin typeface="맑은 고딕" charset="0"/>
                <a:ea typeface="맑은 고딕" charset="0"/>
              </a:rPr>
              <a:t>Library</a:t>
            </a:r>
            <a:r>
              <a:rPr lang="ko-KR" sz="2000" dirty="0">
                <a:latin typeface="맑은 고딕" charset="0"/>
                <a:ea typeface="맑은 고딕" charset="0"/>
              </a:rPr>
              <a:t>: 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3-input NAND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schematic</a:t>
            </a:r>
            <a:r>
              <a:rPr lang="ko-KR" sz="2000" dirty="0">
                <a:latin typeface="맑은 고딕" charset="0"/>
                <a:ea typeface="맑은 고딕" charset="0"/>
              </a:rPr>
              <a:t> : </a:t>
            </a:r>
            <a:r>
              <a:rPr lang="ko-KR" sz="2000" dirty="0" err="1">
                <a:latin typeface="맑은 고딕" charset="0"/>
                <a:ea typeface="맑은 고딕" charset="0"/>
              </a:rPr>
              <a:t>cell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3_input_NAND</a:t>
            </a:r>
            <a:r>
              <a:rPr lang="ko-KR" sz="2000" dirty="0">
                <a:latin typeface="맑은 고딕" charset="0"/>
                <a:ea typeface="맑은 고딕" charset="0"/>
              </a:rPr>
              <a:t>, </a:t>
            </a:r>
            <a:r>
              <a:rPr lang="ko-KR" sz="2000" dirty="0" err="1">
                <a:latin typeface="맑은 고딕" charset="0"/>
                <a:ea typeface="맑은 고딕" charset="0"/>
              </a:rPr>
              <a:t>view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layout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CFE3E-AD1B-16DF-0EF9-ADA580A8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3" y="1724297"/>
            <a:ext cx="9251745" cy="4531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98158-08E5-629E-42EC-2720FF6C17FD}"/>
              </a:ext>
            </a:extLst>
          </p:cNvPr>
          <p:cNvSpPr txBox="1"/>
          <p:nvPr/>
        </p:nvSpPr>
        <p:spPr>
          <a:xfrm>
            <a:off x="9709604" y="2782669"/>
            <a:ext cx="231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(</a:t>
            </a:r>
            <a:r>
              <a:rPr lang="ko-KR" altLang="en-US" dirty="0"/>
              <a:t>가로</a:t>
            </a:r>
            <a:r>
              <a:rPr lang="en-US" altLang="ko-KR" dirty="0"/>
              <a:t>X</a:t>
            </a:r>
            <a:r>
              <a:rPr lang="ko-KR" altLang="en-US" dirty="0"/>
              <a:t>높이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=(1.78X8.79)=15.64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16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AAA40-BB75-6D3C-02D5-995918CF0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45">
            <a:extLst>
              <a:ext uri="{FF2B5EF4-FFF2-40B4-BE49-F238E27FC236}">
                <a16:creationId xmlns:a16="http://schemas.microsoft.com/office/drawing/2014/main" id="{B21D0993-EC16-72C9-137F-0EE7124FAC3A}"/>
              </a:ext>
            </a:extLst>
          </p:cNvPr>
          <p:cNvSpPr txBox="1">
            <a:spLocks/>
          </p:cNvSpPr>
          <p:nvPr/>
        </p:nvSpPr>
        <p:spPr>
          <a:xfrm>
            <a:off x="385445" y="200025"/>
            <a:ext cx="9730740" cy="9232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hangingPunct="1"/>
            <a:r>
              <a:rPr lang="en-US" altLang="ko-KR" sz="2800" dirty="0">
                <a:latin typeface="맑은 고딕" charset="0"/>
                <a:ea typeface="맑은 고딕" charset="0"/>
              </a:rPr>
              <a:t>schematic</a:t>
            </a:r>
            <a:endParaRPr lang="ko-KR" altLang="en-US" sz="2800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1049-69A5-06D6-9AA1-8D83C59D87CE}"/>
              </a:ext>
            </a:extLst>
          </p:cNvPr>
          <p:cNvSpPr txBox="1"/>
          <p:nvPr/>
        </p:nvSpPr>
        <p:spPr>
          <a:xfrm>
            <a:off x="6096000" y="200025"/>
            <a:ext cx="60960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800" dirty="0">
                <a:latin typeface="맑은 고딕" charset="0"/>
                <a:ea typeface="맑은 고딕" charset="0"/>
              </a:rPr>
              <a:t>3-input NAND 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경로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:/home/analoguser42/EDA/</a:t>
            </a:r>
            <a:r>
              <a:rPr lang="en-US" altLang="ko-KR" sz="1800" dirty="0" err="1">
                <a:latin typeface="맑은 고딕" charset="0"/>
                <a:ea typeface="맑은 고딕" charset="0"/>
              </a:rPr>
              <a:t>EDA_Course</a:t>
            </a:r>
            <a:endParaRPr lang="en-US" altLang="ko-KR" sz="18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1800" dirty="0">
                <a:latin typeface="맑은 고딕" charset="0"/>
                <a:ea typeface="맑은 고딕" charset="0"/>
              </a:rPr>
              <a:t>Library: </a:t>
            </a:r>
            <a:r>
              <a:rPr lang="en-US" altLang="ko-KR" sz="1800" dirty="0" err="1">
                <a:latin typeface="맑은 고딕" charset="0"/>
                <a:ea typeface="맑은 고딕" charset="0"/>
              </a:rPr>
              <a:t>EDA_Course</a:t>
            </a:r>
            <a:endParaRPr lang="en-US" altLang="ko-KR" sz="18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1800" dirty="0">
                <a:latin typeface="맑은 고딕" charset="0"/>
                <a:ea typeface="맑은 고딕" charset="0"/>
              </a:rPr>
              <a:t>3-input NOR schematic : cell name ==&gt; 3_input_NAND, view name ==&gt; schematic</a:t>
            </a:r>
          </a:p>
          <a:p>
            <a:pPr marL="0" indent="0" algn="l" latinLnBrk="0" hangingPunct="1">
              <a:buFontTx/>
              <a:buNone/>
            </a:pPr>
            <a:endParaRPr lang="en-US" altLang="ko-KR" sz="32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3200" dirty="0">
                <a:latin typeface="맑은 고딕" charset="0"/>
                <a:ea typeface="맑은 고딕" charset="0"/>
              </a:rPr>
              <a:t>     </a:t>
            </a:r>
          </a:p>
          <a:p>
            <a:pPr marL="0" indent="0" algn="l" latinLnBrk="0">
              <a:buFontTx/>
              <a:buNone/>
            </a:pPr>
            <a:r>
              <a:rPr lang="en-US" altLang="ko-KR" sz="800" b="0" i="0" dirty="0">
                <a:solidFill>
                  <a:srgbClr val="666666"/>
                </a:solidFill>
                <a:latin typeface="malgun gothic" charset="0"/>
                <a:ea typeface="malgun gothic" charset="0"/>
              </a:rPr>
              <a:t>     </a:t>
            </a:r>
            <a:r>
              <a:rPr lang="en-US" altLang="ko-KR" sz="3200" dirty="0">
                <a:latin typeface="맑은 고딕" charset="0"/>
                <a:ea typeface="맑은 고딕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7D6EA7-C229-69AA-7455-42C058622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1889873"/>
            <a:ext cx="8961120" cy="45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47"/>
          <p:cNvSpPr txBox="1">
            <a:spLocks/>
          </p:cNvSpPr>
          <p:nvPr/>
        </p:nvSpPr>
        <p:spPr>
          <a:xfrm>
            <a:off x="367665" y="419735"/>
            <a:ext cx="50577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DRC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FAD988-F7C3-DBB8-3AAE-8579A356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2" y="1363706"/>
            <a:ext cx="9361714" cy="45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49"/>
          <p:cNvSpPr txBox="1">
            <a:spLocks/>
          </p:cNvSpPr>
          <p:nvPr/>
        </p:nvSpPr>
        <p:spPr>
          <a:xfrm>
            <a:off x="478155" y="51943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8B592-6751-B5EE-9559-5B04D970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1426921"/>
            <a:ext cx="9083040" cy="44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7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51"/>
          <p:cNvSpPr txBox="1">
            <a:spLocks/>
          </p:cNvSpPr>
          <p:nvPr/>
        </p:nvSpPr>
        <p:spPr>
          <a:xfrm>
            <a:off x="478155" y="51943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F48DFF-D96D-C7CD-E072-DA9EDD78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94" y="1276766"/>
            <a:ext cx="10171611" cy="50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3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302895" y="104775"/>
            <a:ext cx="10810875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3-input NOR</a:t>
            </a:r>
            <a:r>
              <a:rPr lang="ko-KR" sz="2000" dirty="0">
                <a:latin typeface="맑은 고딕" charset="0"/>
                <a:ea typeface="맑은 고딕" charset="0"/>
              </a:rPr>
              <a:t> 경로:/</a:t>
            </a:r>
            <a:r>
              <a:rPr lang="ko-KR" sz="2000" dirty="0" err="1">
                <a:latin typeface="맑은 고딕" charset="0"/>
                <a:ea typeface="맑은 고딕" charset="0"/>
              </a:rPr>
              <a:t>home</a:t>
            </a:r>
            <a:r>
              <a:rPr lang="ko-KR" sz="2000" dirty="0">
                <a:latin typeface="맑은 고딕" charset="0"/>
                <a:ea typeface="맑은 고딕" charset="0"/>
              </a:rPr>
              <a:t>/</a:t>
            </a:r>
            <a:r>
              <a:rPr lang="ko-KR" sz="2000" dirty="0" err="1">
                <a:latin typeface="맑은 고딕" charset="0"/>
                <a:ea typeface="맑은 고딕" charset="0"/>
              </a:rPr>
              <a:t>analoguser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42</a:t>
            </a:r>
            <a:r>
              <a:rPr lang="ko-KR" sz="2000" dirty="0">
                <a:latin typeface="맑은 고딕" charset="0"/>
                <a:ea typeface="맑은 고딕" charset="0"/>
              </a:rPr>
              <a:t>/EDA/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000" dirty="0" err="1">
                <a:latin typeface="맑은 고딕" charset="0"/>
                <a:ea typeface="맑은 고딕" charset="0"/>
              </a:rPr>
              <a:t>Library</a:t>
            </a:r>
            <a:r>
              <a:rPr lang="ko-KR" sz="2000" dirty="0">
                <a:latin typeface="맑은 고딕" charset="0"/>
                <a:ea typeface="맑은 고딕" charset="0"/>
              </a:rPr>
              <a:t>: 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3-input NOR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schematic</a:t>
            </a:r>
            <a:r>
              <a:rPr lang="ko-KR" sz="2000" dirty="0">
                <a:latin typeface="맑은 고딕" charset="0"/>
                <a:ea typeface="맑은 고딕" charset="0"/>
              </a:rPr>
              <a:t> : </a:t>
            </a:r>
            <a:r>
              <a:rPr lang="ko-KR" sz="2000" dirty="0" err="1">
                <a:latin typeface="맑은 고딕" charset="0"/>
                <a:ea typeface="맑은 고딕" charset="0"/>
              </a:rPr>
              <a:t>cell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3_input_NOR</a:t>
            </a:r>
            <a:r>
              <a:rPr lang="ko-KR" sz="2000" dirty="0">
                <a:latin typeface="맑은 고딕" charset="0"/>
                <a:ea typeface="맑은 고딕" charset="0"/>
              </a:rPr>
              <a:t>, </a:t>
            </a:r>
            <a:r>
              <a:rPr lang="ko-KR" sz="2000" dirty="0" err="1">
                <a:latin typeface="맑은 고딕" charset="0"/>
                <a:ea typeface="맑은 고딕" charset="0"/>
              </a:rPr>
              <a:t>view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ko-KR" sz="2000" dirty="0" err="1">
                <a:latin typeface="맑은 고딕" charset="0"/>
                <a:ea typeface="맑은 고딕" charset="0"/>
              </a:rPr>
              <a:t>layout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6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600" dirty="0">
                <a:latin typeface="맑은 고딕" charset="0"/>
                <a:ea typeface="맑은 고딕" charset="0"/>
              </a:rPr>
              <a:t>     </a:t>
            </a:r>
            <a:endParaRPr lang="ko-KR" altLang="en-US" sz="3600" dirty="0">
              <a:latin typeface="맑은 고딕" charset="0"/>
              <a:ea typeface="맑은 고딕" charset="0"/>
            </a:endParaRPr>
          </a:p>
          <a:p>
            <a:pPr marL="0" indent="0" algn="l" latinLnBrk="0">
              <a:buFontTx/>
              <a:buNone/>
            </a:pPr>
            <a:r>
              <a:rPr sz="900" b="0" i="0" dirty="0">
                <a:solidFill>
                  <a:srgbClr val="666666"/>
                </a:solidFill>
                <a:latin typeface="malgun gothic" charset="0"/>
                <a:ea typeface="malgun gothic" charset="0"/>
              </a:rPr>
              <a:t>     </a:t>
            </a:r>
            <a:r>
              <a:rPr lang="ko-KR" sz="3600" dirty="0">
                <a:latin typeface="맑은 고딕" charset="0"/>
                <a:ea typeface="맑은 고딕" charset="0"/>
              </a:rPr>
              <a:t> </a:t>
            </a:r>
            <a:endParaRPr lang="ko-KR" altLang="en-US" sz="3600" dirty="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6F472-4E21-D269-C3EC-4A11ABA51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3" y="1733375"/>
            <a:ext cx="8680813" cy="4681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4B645-1D8E-08D2-0243-0AEED5B8C08A}"/>
              </a:ext>
            </a:extLst>
          </p:cNvPr>
          <p:cNvSpPr txBox="1"/>
          <p:nvPr/>
        </p:nvSpPr>
        <p:spPr>
          <a:xfrm>
            <a:off x="9570721" y="2699658"/>
            <a:ext cx="231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(</a:t>
            </a:r>
            <a:r>
              <a:rPr lang="ko-KR" altLang="en-US" dirty="0"/>
              <a:t>가로</a:t>
            </a:r>
            <a:r>
              <a:rPr lang="en-US" altLang="ko-KR" dirty="0"/>
              <a:t>X</a:t>
            </a:r>
            <a:r>
              <a:rPr lang="ko-KR" altLang="en-US" dirty="0"/>
              <a:t>높이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=(1.78X8.79)=15.64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1"/>
          <p:cNvSpPr txBox="1">
            <a:spLocks/>
          </p:cNvSpPr>
          <p:nvPr/>
        </p:nvSpPr>
        <p:spPr>
          <a:xfrm>
            <a:off x="385445" y="139065"/>
            <a:ext cx="9730105" cy="9226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en-US" altLang="ko-KR" sz="2000" dirty="0">
                <a:latin typeface="맑은 고딕" charset="0"/>
                <a:ea typeface="맑은 고딕" charset="0"/>
              </a:rPr>
              <a:t>2 input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NAND</a:t>
            </a:r>
            <a:r>
              <a:rPr lang="ko-KR" sz="2000" dirty="0">
                <a:latin typeface="맑은 고딕" charset="0"/>
                <a:ea typeface="맑은 고딕" charset="0"/>
              </a:rPr>
              <a:t> 경로:/</a:t>
            </a:r>
            <a:r>
              <a:rPr lang="ko-KR" sz="2000" dirty="0" err="1">
                <a:latin typeface="맑은 고딕" charset="0"/>
                <a:ea typeface="맑은 고딕" charset="0"/>
              </a:rPr>
              <a:t>home</a:t>
            </a:r>
            <a:r>
              <a:rPr lang="ko-KR" sz="2000" dirty="0">
                <a:latin typeface="맑은 고딕" charset="0"/>
                <a:ea typeface="맑은 고딕" charset="0"/>
              </a:rPr>
              <a:t>/</a:t>
            </a:r>
            <a:r>
              <a:rPr lang="ko-KR" sz="2000" dirty="0" err="1">
                <a:latin typeface="맑은 고딕" charset="0"/>
                <a:ea typeface="맑은 고딕" charset="0"/>
              </a:rPr>
              <a:t>analoguser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42</a:t>
            </a:r>
            <a:r>
              <a:rPr lang="ko-KR" sz="2000" dirty="0">
                <a:latin typeface="맑은 고딕" charset="0"/>
                <a:ea typeface="맑은 고딕" charset="0"/>
              </a:rPr>
              <a:t>/EDA/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2000" dirty="0" err="1">
                <a:latin typeface="맑은 고딕" charset="0"/>
                <a:ea typeface="맑은 고딕" charset="0"/>
              </a:rPr>
              <a:t>Library</a:t>
            </a:r>
            <a:r>
              <a:rPr lang="ko-KR" sz="2000" dirty="0">
                <a:latin typeface="맑은 고딕" charset="0"/>
                <a:ea typeface="맑은 고딕" charset="0"/>
              </a:rPr>
              <a:t>: 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en-US" altLang="ko-KR" sz="2000" dirty="0">
                <a:latin typeface="맑은 고딕" charset="0"/>
                <a:ea typeface="맑은 고딕" charset="0"/>
              </a:rPr>
              <a:t>2 input</a:t>
            </a:r>
            <a:r>
              <a:rPr lang="ko-KR" altLang="en-US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NAND</a:t>
            </a:r>
            <a:r>
              <a:rPr lang="ko-KR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schematic</a:t>
            </a:r>
            <a:r>
              <a:rPr lang="ko-KR" sz="2000" dirty="0">
                <a:latin typeface="맑은 고딕" charset="0"/>
                <a:ea typeface="맑은 고딕" charset="0"/>
              </a:rPr>
              <a:t> : </a:t>
            </a:r>
            <a:r>
              <a:rPr lang="ko-KR" sz="2000" dirty="0" err="1">
                <a:latin typeface="맑은 고딕" charset="0"/>
                <a:ea typeface="맑은 고딕" charset="0"/>
              </a:rPr>
              <a:t>cell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NAND</a:t>
            </a:r>
            <a:r>
              <a:rPr lang="ko-KR" sz="2000" dirty="0">
                <a:latin typeface="맑은 고딕" charset="0"/>
                <a:ea typeface="맑은 고딕" charset="0"/>
              </a:rPr>
              <a:t>, </a:t>
            </a:r>
            <a:r>
              <a:rPr lang="ko-KR" sz="2000" dirty="0" err="1">
                <a:latin typeface="맑은 고딕" charset="0"/>
                <a:ea typeface="맑은 고딕" charset="0"/>
              </a:rPr>
              <a:t>view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ko-KR" sz="2000" dirty="0" err="1">
                <a:latin typeface="맑은 고딕" charset="0"/>
                <a:ea typeface="맑은 고딕" charset="0"/>
              </a:rPr>
              <a:t>layout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D41643-A8EC-C8F8-8DE5-122103F7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4" y="1616556"/>
            <a:ext cx="8395064" cy="4845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E6D55-47CF-CBF7-8C81-247E1EF1447E}"/>
              </a:ext>
            </a:extLst>
          </p:cNvPr>
          <p:cNvSpPr txBox="1"/>
          <p:nvPr/>
        </p:nvSpPr>
        <p:spPr>
          <a:xfrm>
            <a:off x="9570721" y="269965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(</a:t>
            </a:r>
            <a:r>
              <a:rPr lang="ko-KR" altLang="en-US" dirty="0"/>
              <a:t>가로</a:t>
            </a:r>
            <a:r>
              <a:rPr lang="en-US" altLang="ko-KR" dirty="0"/>
              <a:t>X</a:t>
            </a:r>
            <a:r>
              <a:rPr lang="ko-KR" altLang="en-US" dirty="0"/>
              <a:t>높이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=(1.36X8.79)=11.95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019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5394-0261-90DA-636B-56F37F26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FFBB8E3F-82EF-DF71-E301-5BF5A3D426D7}"/>
              </a:ext>
            </a:extLst>
          </p:cNvPr>
          <p:cNvSpPr txBox="1">
            <a:spLocks/>
          </p:cNvSpPr>
          <p:nvPr/>
        </p:nvSpPr>
        <p:spPr>
          <a:xfrm>
            <a:off x="5064036" y="243515"/>
            <a:ext cx="7027817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3-input NOR</a:t>
            </a:r>
            <a:r>
              <a:rPr lang="ko-KR" sz="2000" dirty="0">
                <a:latin typeface="맑은 고딕" charset="0"/>
                <a:ea typeface="맑은 고딕" charset="0"/>
              </a:rPr>
              <a:t> 경로:/</a:t>
            </a:r>
            <a:r>
              <a:rPr lang="ko-KR" sz="2000" dirty="0" err="1">
                <a:latin typeface="맑은 고딕" charset="0"/>
                <a:ea typeface="맑은 고딕" charset="0"/>
              </a:rPr>
              <a:t>home</a:t>
            </a:r>
            <a:r>
              <a:rPr lang="ko-KR" sz="2000" dirty="0">
                <a:latin typeface="맑은 고딕" charset="0"/>
                <a:ea typeface="맑은 고딕" charset="0"/>
              </a:rPr>
              <a:t>/</a:t>
            </a:r>
            <a:r>
              <a:rPr lang="ko-KR" sz="2000" dirty="0" err="1">
                <a:latin typeface="맑은 고딕" charset="0"/>
                <a:ea typeface="맑은 고딕" charset="0"/>
              </a:rPr>
              <a:t>analoguser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42</a:t>
            </a:r>
            <a:r>
              <a:rPr lang="ko-KR" sz="2000" dirty="0">
                <a:latin typeface="맑은 고딕" charset="0"/>
                <a:ea typeface="맑은 고딕" charset="0"/>
              </a:rPr>
              <a:t>/EDA/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000" dirty="0" err="1">
                <a:latin typeface="맑은 고딕" charset="0"/>
                <a:ea typeface="맑은 고딕" charset="0"/>
              </a:rPr>
              <a:t>Library</a:t>
            </a:r>
            <a:r>
              <a:rPr lang="ko-KR" sz="2000" dirty="0">
                <a:latin typeface="맑은 고딕" charset="0"/>
                <a:ea typeface="맑은 고딕" charset="0"/>
              </a:rPr>
              <a:t>: 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3-input NOR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schematic</a:t>
            </a:r>
            <a:r>
              <a:rPr lang="ko-KR" sz="2000" dirty="0">
                <a:latin typeface="맑은 고딕" charset="0"/>
                <a:ea typeface="맑은 고딕" charset="0"/>
              </a:rPr>
              <a:t> : </a:t>
            </a:r>
            <a:r>
              <a:rPr lang="ko-KR" sz="2000" dirty="0" err="1">
                <a:latin typeface="맑은 고딕" charset="0"/>
                <a:ea typeface="맑은 고딕" charset="0"/>
              </a:rPr>
              <a:t>cell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3_input_NOR</a:t>
            </a:r>
            <a:r>
              <a:rPr lang="ko-KR" sz="2000" dirty="0">
                <a:latin typeface="맑은 고딕" charset="0"/>
                <a:ea typeface="맑은 고딕" charset="0"/>
              </a:rPr>
              <a:t>, </a:t>
            </a:r>
            <a:r>
              <a:rPr lang="ko-KR" sz="2000" dirty="0" err="1">
                <a:latin typeface="맑은 고딕" charset="0"/>
                <a:ea typeface="맑은 고딕" charset="0"/>
              </a:rPr>
              <a:t>view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schematic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6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600" dirty="0">
                <a:latin typeface="맑은 고딕" charset="0"/>
                <a:ea typeface="맑은 고딕" charset="0"/>
              </a:rPr>
              <a:t>     </a:t>
            </a:r>
            <a:endParaRPr lang="ko-KR" altLang="en-US" sz="3600" dirty="0">
              <a:latin typeface="맑은 고딕" charset="0"/>
              <a:ea typeface="맑은 고딕" charset="0"/>
            </a:endParaRPr>
          </a:p>
          <a:p>
            <a:pPr marL="0" indent="0" algn="l" latinLnBrk="0">
              <a:buFontTx/>
              <a:buNone/>
            </a:pPr>
            <a:r>
              <a:rPr sz="900" b="0" i="0" dirty="0">
                <a:solidFill>
                  <a:srgbClr val="666666"/>
                </a:solidFill>
                <a:latin typeface="malgun gothic" charset="0"/>
                <a:ea typeface="malgun gothic" charset="0"/>
              </a:rPr>
              <a:t>     </a:t>
            </a:r>
            <a:r>
              <a:rPr lang="ko-KR" sz="3600" dirty="0">
                <a:latin typeface="맑은 고딕" charset="0"/>
                <a:ea typeface="맑은 고딕" charset="0"/>
              </a:rPr>
              <a:t> </a:t>
            </a:r>
            <a:endParaRPr lang="ko-KR" altLang="en-US" sz="3600" dirty="0">
              <a:latin typeface="맑은 고딕" charset="0"/>
              <a:ea typeface="맑은 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D5E41-A263-7979-4B72-FCCCD728E596}"/>
              </a:ext>
            </a:extLst>
          </p:cNvPr>
          <p:cNvSpPr txBox="1"/>
          <p:nvPr/>
        </p:nvSpPr>
        <p:spPr>
          <a:xfrm>
            <a:off x="278674" y="252549"/>
            <a:ext cx="333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schematic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D0B674-8336-8A15-A17C-DDF8FF995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7" y="1666346"/>
            <a:ext cx="9013371" cy="477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8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6"/>
          <p:cNvSpPr txBox="1">
            <a:spLocks/>
          </p:cNvSpPr>
          <p:nvPr/>
        </p:nvSpPr>
        <p:spPr>
          <a:xfrm>
            <a:off x="367665" y="419735"/>
            <a:ext cx="50577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DRC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154314-7A0E-16AC-6996-0B3617CC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51097"/>
            <a:ext cx="9440091" cy="45992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8"/>
          <p:cNvSpPr txBox="1">
            <a:spLocks/>
          </p:cNvSpPr>
          <p:nvPr/>
        </p:nvSpPr>
        <p:spPr>
          <a:xfrm>
            <a:off x="478155" y="53086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7BF498-EB86-13C8-1C0D-365F8DD0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264372"/>
            <a:ext cx="10215154" cy="49793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0"/>
          <p:cNvSpPr txBox="1">
            <a:spLocks/>
          </p:cNvSpPr>
          <p:nvPr/>
        </p:nvSpPr>
        <p:spPr>
          <a:xfrm>
            <a:off x="478155" y="53086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6C1BC7-7B9A-4D7A-C911-056AA5CD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10" y="1413753"/>
            <a:ext cx="9823268" cy="4783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1"/>
          <p:cNvSpPr txBox="1">
            <a:spLocks/>
          </p:cNvSpPr>
          <p:nvPr/>
        </p:nvSpPr>
        <p:spPr>
          <a:xfrm>
            <a:off x="385445" y="139065"/>
            <a:ext cx="9730740" cy="9232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3X8_Decoder</a:t>
            </a:r>
            <a:r>
              <a:rPr lang="ko-KR" sz="2000" dirty="0">
                <a:latin typeface="맑은 고딕" charset="0"/>
                <a:ea typeface="맑은 고딕" charset="0"/>
              </a:rPr>
              <a:t> 경로:/</a:t>
            </a:r>
            <a:r>
              <a:rPr lang="ko-KR" sz="2000" dirty="0" err="1">
                <a:latin typeface="맑은 고딕" charset="0"/>
                <a:ea typeface="맑은 고딕" charset="0"/>
              </a:rPr>
              <a:t>home</a:t>
            </a:r>
            <a:r>
              <a:rPr lang="ko-KR" sz="2000" dirty="0">
                <a:latin typeface="맑은 고딕" charset="0"/>
                <a:ea typeface="맑은 고딕" charset="0"/>
              </a:rPr>
              <a:t>/</a:t>
            </a:r>
            <a:r>
              <a:rPr lang="ko-KR" sz="2000" dirty="0" err="1">
                <a:latin typeface="맑은 고딕" charset="0"/>
                <a:ea typeface="맑은 고딕" charset="0"/>
              </a:rPr>
              <a:t>analoguser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42</a:t>
            </a:r>
            <a:r>
              <a:rPr lang="ko-KR" sz="2000" dirty="0">
                <a:latin typeface="맑은 고딕" charset="0"/>
                <a:ea typeface="맑은 고딕" charset="0"/>
              </a:rPr>
              <a:t>/EDA/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000" dirty="0" err="1">
                <a:latin typeface="맑은 고딕" charset="0"/>
                <a:ea typeface="맑은 고딕" charset="0"/>
              </a:rPr>
              <a:t>Library</a:t>
            </a:r>
            <a:r>
              <a:rPr lang="ko-KR" sz="2000" dirty="0">
                <a:latin typeface="맑은 고딕" charset="0"/>
                <a:ea typeface="맑은 고딕" charset="0"/>
              </a:rPr>
              <a:t>: 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3X8_Decoder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schematic</a:t>
            </a:r>
            <a:r>
              <a:rPr lang="ko-KR" sz="2000" dirty="0">
                <a:latin typeface="맑은 고딕" charset="0"/>
                <a:ea typeface="맑은 고딕" charset="0"/>
              </a:rPr>
              <a:t> : </a:t>
            </a:r>
            <a:r>
              <a:rPr lang="ko-KR" sz="2000" dirty="0" err="1">
                <a:latin typeface="맑은 고딕" charset="0"/>
                <a:ea typeface="맑은 고딕" charset="0"/>
              </a:rPr>
              <a:t>cell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3X8_Decoder</a:t>
            </a:r>
            <a:r>
              <a:rPr lang="ko-KR" sz="2000" dirty="0">
                <a:latin typeface="맑은 고딕" charset="0"/>
                <a:ea typeface="맑은 고딕" charset="0"/>
              </a:rPr>
              <a:t>, </a:t>
            </a:r>
            <a:r>
              <a:rPr lang="ko-KR" sz="2000" dirty="0" err="1">
                <a:latin typeface="맑은 고딕" charset="0"/>
                <a:ea typeface="맑은 고딕" charset="0"/>
              </a:rPr>
              <a:t>view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ko-KR" sz="2000" dirty="0" err="1">
                <a:latin typeface="맑은 고딕" charset="0"/>
                <a:ea typeface="맑은 고딕" charset="0"/>
              </a:rPr>
              <a:t>layout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7155A-785F-A50A-A4A3-7C09069909F6}"/>
              </a:ext>
            </a:extLst>
          </p:cNvPr>
          <p:cNvSpPr txBox="1"/>
          <p:nvPr/>
        </p:nvSpPr>
        <p:spPr>
          <a:xfrm>
            <a:off x="9779727" y="2699658"/>
            <a:ext cx="2318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(</a:t>
            </a:r>
            <a:r>
              <a:rPr lang="ko-KR" altLang="en-US" dirty="0"/>
              <a:t>가로</a:t>
            </a:r>
            <a:r>
              <a:rPr lang="en-US" altLang="ko-KR" dirty="0"/>
              <a:t>X</a:t>
            </a:r>
            <a:r>
              <a:rPr lang="ko-KR" altLang="en-US" dirty="0"/>
              <a:t>높이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=(17.06X8.79)</a:t>
            </a:r>
          </a:p>
          <a:p>
            <a:r>
              <a:rPr lang="en-US" altLang="ko-KR" dirty="0"/>
              <a:t>=149.95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9877AC-BF3B-DD05-78D2-DFE1A8FF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1332410"/>
            <a:ext cx="9204960" cy="51493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E387E-1C65-BD35-9D92-0639B7FCE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1">
            <a:extLst>
              <a:ext uri="{FF2B5EF4-FFF2-40B4-BE49-F238E27FC236}">
                <a16:creationId xmlns:a16="http://schemas.microsoft.com/office/drawing/2014/main" id="{4CFFB4CC-43A1-DA52-ABC2-E3F509750212}"/>
              </a:ext>
            </a:extLst>
          </p:cNvPr>
          <p:cNvSpPr txBox="1">
            <a:spLocks/>
          </p:cNvSpPr>
          <p:nvPr/>
        </p:nvSpPr>
        <p:spPr>
          <a:xfrm>
            <a:off x="5742124" y="287109"/>
            <a:ext cx="6449876" cy="2107747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3X8_Decoder</a:t>
            </a:r>
            <a:r>
              <a:rPr lang="ko-KR" sz="2000" dirty="0">
                <a:latin typeface="맑은 고딕" charset="0"/>
                <a:ea typeface="맑은 고딕" charset="0"/>
              </a:rPr>
              <a:t> 경로:/</a:t>
            </a:r>
            <a:r>
              <a:rPr lang="ko-KR" sz="2000" dirty="0" err="1">
                <a:latin typeface="맑은 고딕" charset="0"/>
                <a:ea typeface="맑은 고딕" charset="0"/>
              </a:rPr>
              <a:t>home</a:t>
            </a:r>
            <a:r>
              <a:rPr lang="ko-KR" sz="2000" dirty="0">
                <a:latin typeface="맑은 고딕" charset="0"/>
                <a:ea typeface="맑은 고딕" charset="0"/>
              </a:rPr>
              <a:t>/</a:t>
            </a:r>
            <a:r>
              <a:rPr lang="ko-KR" sz="2000" dirty="0" err="1">
                <a:latin typeface="맑은 고딕" charset="0"/>
                <a:ea typeface="맑은 고딕" charset="0"/>
              </a:rPr>
              <a:t>analoguser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42</a:t>
            </a:r>
            <a:r>
              <a:rPr lang="ko-KR" sz="2000" dirty="0">
                <a:latin typeface="맑은 고딕" charset="0"/>
                <a:ea typeface="맑은 고딕" charset="0"/>
              </a:rPr>
              <a:t>/EDA/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000" dirty="0" err="1">
                <a:latin typeface="맑은 고딕" charset="0"/>
                <a:ea typeface="맑은 고딕" charset="0"/>
              </a:rPr>
              <a:t>Library</a:t>
            </a:r>
            <a:r>
              <a:rPr lang="ko-KR" sz="2000" dirty="0">
                <a:latin typeface="맑은 고딕" charset="0"/>
                <a:ea typeface="맑은 고딕" charset="0"/>
              </a:rPr>
              <a:t>: 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3X8_Decoder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schematic</a:t>
            </a:r>
            <a:r>
              <a:rPr lang="ko-KR" sz="2000" dirty="0">
                <a:latin typeface="맑은 고딕" charset="0"/>
                <a:ea typeface="맑은 고딕" charset="0"/>
              </a:rPr>
              <a:t> : </a:t>
            </a:r>
            <a:r>
              <a:rPr lang="ko-KR" sz="2000" dirty="0" err="1">
                <a:latin typeface="맑은 고딕" charset="0"/>
                <a:ea typeface="맑은 고딕" charset="0"/>
              </a:rPr>
              <a:t>cell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3X8_Decoder</a:t>
            </a:r>
            <a:r>
              <a:rPr lang="ko-KR" sz="2000" dirty="0">
                <a:latin typeface="맑은 고딕" charset="0"/>
                <a:ea typeface="맑은 고딕" charset="0"/>
              </a:rPr>
              <a:t>, </a:t>
            </a:r>
            <a:r>
              <a:rPr lang="ko-KR" sz="2000" dirty="0" err="1">
                <a:latin typeface="맑은 고딕" charset="0"/>
                <a:ea typeface="맑은 고딕" charset="0"/>
              </a:rPr>
              <a:t>view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schematic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977C1-8BAF-2183-6E8F-BF89A2FFD699}"/>
              </a:ext>
            </a:extLst>
          </p:cNvPr>
          <p:cNvSpPr txBox="1"/>
          <p:nvPr/>
        </p:nvSpPr>
        <p:spPr>
          <a:xfrm>
            <a:off x="444137" y="365760"/>
            <a:ext cx="2420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schematic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7BDC7-0773-C3F7-5CEB-7202F313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" y="2259459"/>
            <a:ext cx="5651863" cy="42589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2BFF79-7735-26A8-6110-34EBA858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492" y="2233332"/>
            <a:ext cx="4310744" cy="22206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AED856-F054-FEDA-B554-404C952B5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492" y="4731516"/>
            <a:ext cx="4310744" cy="17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5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4"/>
          <p:cNvSpPr txBox="1">
            <a:spLocks/>
          </p:cNvSpPr>
          <p:nvPr/>
        </p:nvSpPr>
        <p:spPr>
          <a:xfrm>
            <a:off x="367665" y="419735"/>
            <a:ext cx="50577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DRC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7F5E93-8F28-96F4-33C8-CF5834D5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9" y="1123114"/>
            <a:ext cx="9657806" cy="47883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6"/>
          <p:cNvSpPr txBox="1">
            <a:spLocks/>
          </p:cNvSpPr>
          <p:nvPr/>
        </p:nvSpPr>
        <p:spPr>
          <a:xfrm>
            <a:off x="478155" y="53086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61FEA8-7F07-706C-5FAC-FBA7D06D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2" y="1321652"/>
            <a:ext cx="10328366" cy="51426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8"/>
          <p:cNvSpPr txBox="1">
            <a:spLocks/>
          </p:cNvSpPr>
          <p:nvPr/>
        </p:nvSpPr>
        <p:spPr>
          <a:xfrm>
            <a:off x="478155" y="53086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765D7F-A7CA-6E0C-0B2A-7E9AFC03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5" y="1109051"/>
            <a:ext cx="10328366" cy="52180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6C345-495B-EE19-6DD2-F4752231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8">
            <a:extLst>
              <a:ext uri="{FF2B5EF4-FFF2-40B4-BE49-F238E27FC236}">
                <a16:creationId xmlns:a16="http://schemas.microsoft.com/office/drawing/2014/main" id="{99ABF78D-AA12-7110-7104-F067B017BC2A}"/>
              </a:ext>
            </a:extLst>
          </p:cNvPr>
          <p:cNvSpPr txBox="1">
            <a:spLocks/>
          </p:cNvSpPr>
          <p:nvPr/>
        </p:nvSpPr>
        <p:spPr>
          <a:xfrm>
            <a:off x="478155" y="530860"/>
            <a:ext cx="4320268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sz="2400" dirty="0">
                <a:latin typeface="맑은 고딕" charset="0"/>
                <a:ea typeface="맑은 고딕" charset="0"/>
              </a:rPr>
              <a:t>3X8_Decoder </a:t>
            </a:r>
            <a:r>
              <a:rPr lang="en-US" altLang="ko-KR" sz="2400">
                <a:latin typeface="맑은 고딕" charset="0"/>
                <a:ea typeface="맑은 고딕" charset="0"/>
              </a:rPr>
              <a:t>simulation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3CA05-0CDE-D268-4916-0E2367C0E752}"/>
              </a:ext>
            </a:extLst>
          </p:cNvPr>
          <p:cNvSpPr txBox="1"/>
          <p:nvPr/>
        </p:nvSpPr>
        <p:spPr>
          <a:xfrm>
            <a:off x="5512526" y="162168"/>
            <a:ext cx="6566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800" dirty="0">
                <a:latin typeface="맑은 고딕" charset="0"/>
                <a:ea typeface="맑은 고딕" charset="0"/>
              </a:rPr>
              <a:t>3X8_Decoder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 경로:/</a:t>
            </a:r>
            <a:r>
              <a:rPr lang="ko-KR" altLang="ko-KR" sz="1800" dirty="0" err="1">
                <a:latin typeface="맑은 고딕" charset="0"/>
                <a:ea typeface="맑은 고딕" charset="0"/>
              </a:rPr>
              <a:t>home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/</a:t>
            </a:r>
            <a:r>
              <a:rPr lang="ko-KR" altLang="ko-KR" sz="1800" dirty="0" err="1">
                <a:latin typeface="맑은 고딕" charset="0"/>
                <a:ea typeface="맑은 고딕" charset="0"/>
              </a:rPr>
              <a:t>analoguser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42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/EDA/</a:t>
            </a:r>
            <a:r>
              <a:rPr lang="ko-KR" altLang="ko-KR" sz="18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ko-KR" sz="1800" dirty="0" err="1">
                <a:latin typeface="맑은 고딕" charset="0"/>
                <a:ea typeface="맑은 고딕" charset="0"/>
              </a:rPr>
              <a:t>Library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: </a:t>
            </a:r>
            <a:r>
              <a:rPr lang="ko-KR" altLang="ko-KR" sz="18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1800" dirty="0">
                <a:latin typeface="맑은 고딕" charset="0"/>
                <a:ea typeface="맑은 고딕" charset="0"/>
              </a:rPr>
              <a:t>3X8_Decoder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testbench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 : </a:t>
            </a:r>
            <a:r>
              <a:rPr lang="ko-KR" altLang="ko-KR" sz="1800" dirty="0" err="1">
                <a:latin typeface="맑은 고딕" charset="0"/>
                <a:ea typeface="맑은 고딕" charset="0"/>
              </a:rPr>
              <a:t>cell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 </a:t>
            </a:r>
            <a:r>
              <a:rPr lang="ko-KR" altLang="ko-KR" sz="1800" dirty="0" err="1">
                <a:latin typeface="맑은 고딕" charset="0"/>
                <a:ea typeface="맑은 고딕" charset="0"/>
              </a:rPr>
              <a:t>name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tb_ 3X8_Decoder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 , </a:t>
            </a:r>
            <a:r>
              <a:rPr lang="ko-KR" altLang="ko-KR" sz="1800" dirty="0" err="1">
                <a:latin typeface="맑은 고딕" charset="0"/>
                <a:ea typeface="맑은 고딕" charset="0"/>
              </a:rPr>
              <a:t>view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 </a:t>
            </a:r>
            <a:r>
              <a:rPr lang="ko-KR" altLang="ko-KR" sz="1800" dirty="0" err="1">
                <a:latin typeface="맑은 고딕" charset="0"/>
                <a:ea typeface="맑은 고딕" charset="0"/>
              </a:rPr>
              <a:t>name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 ==&gt;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schematic</a:t>
            </a:r>
          </a:p>
          <a:p>
            <a:pPr marL="0" indent="0" algn="l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state view name</a:t>
            </a:r>
            <a:r>
              <a:rPr lang="ko-KR" altLang="ko-KR" sz="1800" dirty="0">
                <a:latin typeface="맑은 고딕" charset="0"/>
                <a:ea typeface="맑은 고딕" charset="0"/>
              </a:rPr>
              <a:t> ==&gt;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latin typeface="맑은 고딕" charset="0"/>
                <a:ea typeface="맑은 고딕" charset="0"/>
              </a:rPr>
              <a:t>spectre_state_tran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3E776A-E4FC-BFC4-EF92-0A98DF22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9" y="2755481"/>
            <a:ext cx="6670765" cy="3571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BA463-AE95-93AF-64B6-D9B2358B733C}"/>
              </a:ext>
            </a:extLst>
          </p:cNvPr>
          <p:cNvSpPr txBox="1"/>
          <p:nvPr/>
        </p:nvSpPr>
        <p:spPr>
          <a:xfrm>
            <a:off x="1523999" y="2056366"/>
            <a:ext cx="303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Testbench Schematic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05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3"/>
          <p:cNvSpPr txBox="1">
            <a:spLocks/>
          </p:cNvSpPr>
          <p:nvPr/>
        </p:nvSpPr>
        <p:spPr>
          <a:xfrm>
            <a:off x="367665" y="419735"/>
            <a:ext cx="50577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dirty="0">
                <a:latin typeface="맑은 고딕" charset="0"/>
                <a:ea typeface="맑은 고딕" charset="0"/>
              </a:rPr>
              <a:t>DRC 결과</a:t>
            </a:r>
            <a:endParaRPr lang="ko-KR" altLang="en-US" sz="2400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5C8F94-BF25-1109-A530-86734A8E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17" y="1218811"/>
            <a:ext cx="10154194" cy="49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22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CDFA8F-1E83-EF3F-BE5B-3DBE5B75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68" y="1463040"/>
            <a:ext cx="9640389" cy="4571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78A9AC-67D3-773A-686B-599046B806FB}"/>
              </a:ext>
            </a:extLst>
          </p:cNvPr>
          <p:cNvSpPr txBox="1"/>
          <p:nvPr/>
        </p:nvSpPr>
        <p:spPr>
          <a:xfrm>
            <a:off x="1288868" y="522514"/>
            <a:ext cx="25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-Simulation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80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5"/>
          <p:cNvSpPr txBox="1">
            <a:spLocks/>
          </p:cNvSpPr>
          <p:nvPr/>
        </p:nvSpPr>
        <p:spPr>
          <a:xfrm>
            <a:off x="478155" y="53086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C1638-AAD1-054D-252B-87A9E2D4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06" y="1230206"/>
            <a:ext cx="9657806" cy="47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4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7"/>
          <p:cNvSpPr txBox="1">
            <a:spLocks/>
          </p:cNvSpPr>
          <p:nvPr/>
        </p:nvSpPr>
        <p:spPr>
          <a:xfrm>
            <a:off x="478155" y="31496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635B31-232E-AAD6-46EC-A8547EE4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1016363"/>
            <a:ext cx="10067109" cy="49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2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8"/>
          <p:cNvSpPr txBox="1">
            <a:spLocks/>
          </p:cNvSpPr>
          <p:nvPr/>
        </p:nvSpPr>
        <p:spPr>
          <a:xfrm>
            <a:off x="385445" y="139065"/>
            <a:ext cx="9730105" cy="9226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en-US" altLang="ko-KR" sz="2000" dirty="0">
                <a:latin typeface="맑은 고딕" charset="0"/>
                <a:ea typeface="맑은 고딕" charset="0"/>
              </a:rPr>
              <a:t>2 input NOR</a:t>
            </a:r>
            <a:r>
              <a:rPr lang="ko-KR" sz="2000" dirty="0">
                <a:latin typeface="맑은 고딕" charset="0"/>
                <a:ea typeface="맑은 고딕" charset="0"/>
              </a:rPr>
              <a:t> 경로:/</a:t>
            </a:r>
            <a:r>
              <a:rPr lang="ko-KR" sz="2000" dirty="0" err="1">
                <a:latin typeface="맑은 고딕" charset="0"/>
                <a:ea typeface="맑은 고딕" charset="0"/>
              </a:rPr>
              <a:t>home</a:t>
            </a:r>
            <a:r>
              <a:rPr lang="ko-KR" sz="2000" dirty="0">
                <a:latin typeface="맑은 고딕" charset="0"/>
                <a:ea typeface="맑은 고딕" charset="0"/>
              </a:rPr>
              <a:t>/</a:t>
            </a:r>
            <a:r>
              <a:rPr lang="ko-KR" sz="2000" dirty="0" err="1">
                <a:latin typeface="맑은 고딕" charset="0"/>
                <a:ea typeface="맑은 고딕" charset="0"/>
              </a:rPr>
              <a:t>analoguser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42</a:t>
            </a:r>
            <a:r>
              <a:rPr lang="ko-KR" sz="2000" dirty="0">
                <a:latin typeface="맑은 고딕" charset="0"/>
                <a:ea typeface="맑은 고딕" charset="0"/>
              </a:rPr>
              <a:t>/EDA/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2000" dirty="0" err="1">
                <a:latin typeface="맑은 고딕" charset="0"/>
                <a:ea typeface="맑은 고딕" charset="0"/>
              </a:rPr>
              <a:t>Library</a:t>
            </a:r>
            <a:r>
              <a:rPr lang="ko-KR" sz="2000" dirty="0">
                <a:latin typeface="맑은 고딕" charset="0"/>
                <a:ea typeface="맑은 고딕" charset="0"/>
              </a:rPr>
              <a:t>: </a:t>
            </a:r>
            <a:r>
              <a:rPr lang="ko-KR" sz="2000" dirty="0" err="1">
                <a:latin typeface="맑은 고딕" charset="0"/>
                <a:ea typeface="맑은 고딕" charset="0"/>
              </a:rPr>
              <a:t>EDA_Course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en-US" altLang="ko-KR" sz="2000" dirty="0">
                <a:latin typeface="맑은 고딕" charset="0"/>
                <a:ea typeface="맑은 고딕" charset="0"/>
              </a:rPr>
              <a:t>2 input NOR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schematic</a:t>
            </a:r>
            <a:r>
              <a:rPr lang="ko-KR" sz="2000" dirty="0">
                <a:latin typeface="맑은 고딕" charset="0"/>
                <a:ea typeface="맑은 고딕" charset="0"/>
              </a:rPr>
              <a:t> : </a:t>
            </a:r>
            <a:r>
              <a:rPr lang="ko-KR" sz="2000" dirty="0" err="1">
                <a:latin typeface="맑은 고딕" charset="0"/>
                <a:ea typeface="맑은 고딕" charset="0"/>
              </a:rPr>
              <a:t>cell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NOR</a:t>
            </a:r>
            <a:r>
              <a:rPr lang="ko-KR" sz="2000" dirty="0">
                <a:latin typeface="맑은 고딕" charset="0"/>
                <a:ea typeface="맑은 고딕" charset="0"/>
              </a:rPr>
              <a:t>, </a:t>
            </a:r>
            <a:r>
              <a:rPr lang="ko-KR" sz="2000" dirty="0" err="1">
                <a:latin typeface="맑은 고딕" charset="0"/>
                <a:ea typeface="맑은 고딕" charset="0"/>
              </a:rPr>
              <a:t>view</a:t>
            </a:r>
            <a:r>
              <a:rPr 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sz="2000" dirty="0" err="1">
                <a:latin typeface="맑은 고딕" charset="0"/>
                <a:ea typeface="맑은 고딕" charset="0"/>
              </a:rPr>
              <a:t>name</a:t>
            </a:r>
            <a:r>
              <a:rPr lang="ko-KR" sz="2000" dirty="0">
                <a:latin typeface="맑은 고딕" charset="0"/>
                <a:ea typeface="맑은 고딕" charset="0"/>
              </a:rPr>
              <a:t> ==&gt; </a:t>
            </a:r>
            <a:r>
              <a:rPr lang="ko-KR" sz="2000" dirty="0" err="1">
                <a:latin typeface="맑은 고딕" charset="0"/>
                <a:ea typeface="맑은 고딕" charset="0"/>
              </a:rPr>
              <a:t>layout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D33BA4-7D47-9309-D4E6-DEFED3B4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487955"/>
            <a:ext cx="9187543" cy="5087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8523C7-3D70-CF18-2972-A3002CB2E163}"/>
              </a:ext>
            </a:extLst>
          </p:cNvPr>
          <p:cNvSpPr txBox="1"/>
          <p:nvPr/>
        </p:nvSpPr>
        <p:spPr>
          <a:xfrm>
            <a:off x="9849395" y="269965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(</a:t>
            </a:r>
            <a:r>
              <a:rPr lang="ko-KR" altLang="en-US" dirty="0"/>
              <a:t>가로</a:t>
            </a:r>
            <a:r>
              <a:rPr lang="en-US" altLang="ko-KR" dirty="0"/>
              <a:t>X</a:t>
            </a:r>
            <a:r>
              <a:rPr lang="ko-KR" altLang="en-US" dirty="0"/>
              <a:t>높이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=(1.36X8.79)=11.95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15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31"/>
          <p:cNvSpPr txBox="1">
            <a:spLocks/>
          </p:cNvSpPr>
          <p:nvPr/>
        </p:nvSpPr>
        <p:spPr>
          <a:xfrm>
            <a:off x="367665" y="419735"/>
            <a:ext cx="505777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DRC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70F0D6-AA02-D983-7120-CE32A939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6" y="1375783"/>
            <a:ext cx="9379131" cy="45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33"/>
          <p:cNvSpPr txBox="1">
            <a:spLocks/>
          </p:cNvSpPr>
          <p:nvPr/>
        </p:nvSpPr>
        <p:spPr>
          <a:xfrm>
            <a:off x="478155" y="51943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9ACA6E-58AE-9D19-5E9E-62A6BD9E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32" y="1358203"/>
            <a:ext cx="8778240" cy="45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1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35"/>
          <p:cNvSpPr txBox="1">
            <a:spLocks/>
          </p:cNvSpPr>
          <p:nvPr/>
        </p:nvSpPr>
        <p:spPr>
          <a:xfrm>
            <a:off x="478155" y="519430"/>
            <a:ext cx="406082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LVS 결과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1163C-2969-E0E2-543B-2926F42D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5" y="1319248"/>
            <a:ext cx="9771017" cy="47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Pages>21</Pages>
  <Words>491</Words>
  <Characters>0</Characters>
  <Application>Microsoft Office PowerPoint</Application>
  <DocSecurity>0</DocSecurity>
  <PresentationFormat>와이드스크린</PresentationFormat>
  <Lines>0</Lines>
  <Paragraphs>84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맑은 고딕</vt:lpstr>
      <vt:lpstr>Arial</vt:lpstr>
      <vt:lpstr>Office 테마</vt:lpstr>
      <vt:lpstr>EDA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sangdi1234</dc:creator>
  <cp:lastModifiedBy>User</cp:lastModifiedBy>
  <cp:revision>9</cp:revision>
  <dcterms:modified xsi:type="dcterms:W3CDTF">2024-12-10T15:32:39Z</dcterms:modified>
  <cp:version>9.104.197.51428</cp:version>
</cp:coreProperties>
</file>